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0" autoAdjust="0"/>
    <p:restoredTop sz="94660"/>
  </p:normalViewPr>
  <p:slideViewPr>
    <p:cSldViewPr snapToGrid="0">
      <p:cViewPr varScale="1">
        <p:scale>
          <a:sx n="38" d="100"/>
          <a:sy n="38" d="100"/>
        </p:scale>
        <p:origin x="78" y="8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94CCBD21-9DF5-4A6E-B266-951CE7019A14}" type="datetimeFigureOut">
              <a:rPr lang="en-US" smtClean="0"/>
              <a:t>6/4/2021</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C98B10B0-C4F5-4556-8206-3E6DEE28E2E6}"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2681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4CCBD21-9DF5-4A6E-B266-951CE7019A14}" type="datetimeFigureOut">
              <a:rPr lang="en-US" smtClean="0"/>
              <a:t>6/4/2021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8B10B0-C4F5-4556-8206-3E6DEE28E2E6}" type="slidenum">
              <a:rPr lang="en-US" smtClean="0"/>
              <a:t>‹#›</a:t>
            </a:fld>
            <a:endParaRPr lang="en-US"/>
          </a:p>
        </p:txBody>
      </p:sp>
    </p:spTree>
    <p:extLst>
      <p:ext uri="{BB962C8B-B14F-4D97-AF65-F5344CB8AC3E}">
        <p14:creationId xmlns:p14="http://schemas.microsoft.com/office/powerpoint/2010/main" val="2211604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4CCBD21-9DF5-4A6E-B266-951CE7019A14}" type="datetimeFigureOut">
              <a:rPr lang="en-US" smtClean="0"/>
              <a:t>6/4/2021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8B10B0-C4F5-4556-8206-3E6DEE28E2E6}"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693350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4CCBD21-9DF5-4A6E-B266-951CE7019A14}" type="datetimeFigureOut">
              <a:rPr lang="en-US" smtClean="0"/>
              <a:t>6/4/2021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8B10B0-C4F5-4556-8206-3E6DEE28E2E6}"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34608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4CCBD21-9DF5-4A6E-B266-951CE7019A14}" type="datetimeFigureOut">
              <a:rPr lang="en-US" smtClean="0"/>
              <a:t>6/4/2021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8B10B0-C4F5-4556-8206-3E6DEE28E2E6}" type="slidenum">
              <a:rPr lang="en-US" smtClean="0"/>
              <a:t>‹#›</a:t>
            </a:fld>
            <a:endParaRPr lang="en-US"/>
          </a:p>
        </p:txBody>
      </p:sp>
    </p:spTree>
    <p:extLst>
      <p:ext uri="{BB962C8B-B14F-4D97-AF65-F5344CB8AC3E}">
        <p14:creationId xmlns:p14="http://schemas.microsoft.com/office/powerpoint/2010/main" val="2851923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4CCBD21-9DF5-4A6E-B266-951CE7019A14}" type="datetimeFigureOut">
              <a:rPr lang="en-US" smtClean="0"/>
              <a:t>6/4/2021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8B10B0-C4F5-4556-8206-3E6DEE28E2E6}"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41344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4CCBD21-9DF5-4A6E-B266-951CE7019A14}" type="datetimeFigureOut">
              <a:rPr lang="en-US" smtClean="0"/>
              <a:t>6/4/2021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8B10B0-C4F5-4556-8206-3E6DEE28E2E6}"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59033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CCBD21-9DF5-4A6E-B266-951CE7019A14}" type="datetimeFigureOut">
              <a:rPr lang="en-US" smtClean="0"/>
              <a:t>6/4/2021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8B10B0-C4F5-4556-8206-3E6DEE28E2E6}"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920777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CCBD21-9DF5-4A6E-B266-951CE7019A14}" type="datetimeFigureOut">
              <a:rPr lang="en-US" smtClean="0"/>
              <a:t>6/4/2021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8B10B0-C4F5-4556-8206-3E6DEE28E2E6}"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6239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CCBD21-9DF5-4A6E-B266-951CE7019A14}" type="datetimeFigureOut">
              <a:rPr lang="en-US" smtClean="0"/>
              <a:t>6/4/2021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8B10B0-C4F5-4556-8206-3E6DEE28E2E6}" type="slidenum">
              <a:rPr lang="en-US" smtClean="0"/>
              <a:t>‹#›</a:t>
            </a:fld>
            <a:endParaRPr lang="en-US"/>
          </a:p>
        </p:txBody>
      </p:sp>
    </p:spTree>
    <p:extLst>
      <p:ext uri="{BB962C8B-B14F-4D97-AF65-F5344CB8AC3E}">
        <p14:creationId xmlns:p14="http://schemas.microsoft.com/office/powerpoint/2010/main" val="90460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4CCBD21-9DF5-4A6E-B266-951CE7019A14}" type="datetimeFigureOut">
              <a:rPr lang="en-US" smtClean="0"/>
              <a:t>6/4/2021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8B10B0-C4F5-4556-8206-3E6DEE28E2E6}"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5992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4CCBD21-9DF5-4A6E-B266-951CE7019A14}" type="datetimeFigureOut">
              <a:rPr lang="en-US" smtClean="0"/>
              <a:t>6/4/2021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8B10B0-C4F5-4556-8206-3E6DEE28E2E6}" type="slidenum">
              <a:rPr lang="en-US" smtClean="0"/>
              <a:t>‹#›</a:t>
            </a:fld>
            <a:endParaRPr lang="en-US"/>
          </a:p>
        </p:txBody>
      </p:sp>
    </p:spTree>
    <p:extLst>
      <p:ext uri="{BB962C8B-B14F-4D97-AF65-F5344CB8AC3E}">
        <p14:creationId xmlns:p14="http://schemas.microsoft.com/office/powerpoint/2010/main" val="2789315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4CCBD21-9DF5-4A6E-B266-951CE7019A14}" type="datetimeFigureOut">
              <a:rPr lang="en-US" smtClean="0"/>
              <a:t>6/4/2021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8B10B0-C4F5-4556-8206-3E6DEE28E2E6}"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87023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4CCBD21-9DF5-4A6E-B266-951CE7019A14}" type="datetimeFigureOut">
              <a:rPr lang="en-US" smtClean="0"/>
              <a:t>6/4/2021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8B10B0-C4F5-4556-8206-3E6DEE28E2E6}"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11724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CCBD21-9DF5-4A6E-B266-951CE7019A14}" type="datetimeFigureOut">
              <a:rPr lang="en-US" smtClean="0"/>
              <a:t>6/4/2021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8B10B0-C4F5-4556-8206-3E6DEE28E2E6}" type="slidenum">
              <a:rPr lang="en-US" smtClean="0"/>
              <a:t>‹#›</a:t>
            </a:fld>
            <a:endParaRPr lang="en-US"/>
          </a:p>
        </p:txBody>
      </p:sp>
    </p:spTree>
    <p:extLst>
      <p:ext uri="{BB962C8B-B14F-4D97-AF65-F5344CB8AC3E}">
        <p14:creationId xmlns:p14="http://schemas.microsoft.com/office/powerpoint/2010/main" val="1574206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4CCBD21-9DF5-4A6E-B266-951CE7019A14}" type="datetimeFigureOut">
              <a:rPr lang="en-US" smtClean="0"/>
              <a:t>6/4/2021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8B10B0-C4F5-4556-8206-3E6DEE28E2E6}"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07673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4CCBD21-9DF5-4A6E-B266-951CE7019A14}" type="datetimeFigureOut">
              <a:rPr lang="en-US" smtClean="0"/>
              <a:t>6/4/2021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8B10B0-C4F5-4556-8206-3E6DEE28E2E6}" type="slidenum">
              <a:rPr lang="en-US" smtClean="0"/>
              <a:t>‹#›</a:t>
            </a:fld>
            <a:endParaRPr lang="en-US"/>
          </a:p>
        </p:txBody>
      </p:sp>
    </p:spTree>
    <p:extLst>
      <p:ext uri="{BB962C8B-B14F-4D97-AF65-F5344CB8AC3E}">
        <p14:creationId xmlns:p14="http://schemas.microsoft.com/office/powerpoint/2010/main" val="5616183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4CCBD21-9DF5-4A6E-B266-951CE7019A14}" type="datetimeFigureOut">
              <a:rPr lang="en-US" smtClean="0"/>
              <a:t>6/4/2021</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98B10B0-C4F5-4556-8206-3E6DEE28E2E6}" type="slidenum">
              <a:rPr lang="en-US" smtClean="0"/>
              <a:t>‹#›</a:t>
            </a:fld>
            <a:endParaRPr lang="en-US"/>
          </a:p>
        </p:txBody>
      </p:sp>
    </p:spTree>
    <p:extLst>
      <p:ext uri="{BB962C8B-B14F-4D97-AF65-F5344CB8AC3E}">
        <p14:creationId xmlns:p14="http://schemas.microsoft.com/office/powerpoint/2010/main" val="329044213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35F64-FF2D-4828-B15E-5B587809276B}"/>
              </a:ext>
            </a:extLst>
          </p:cNvPr>
          <p:cNvSpPr>
            <a:spLocks noGrp="1"/>
          </p:cNvSpPr>
          <p:nvPr>
            <p:ph type="ctrTitle"/>
          </p:nvPr>
        </p:nvSpPr>
        <p:spPr/>
        <p:txBody>
          <a:bodyPr/>
          <a:lstStyle/>
          <a:p>
            <a:r>
              <a:rPr lang="en-US" dirty="0"/>
              <a:t>Grasshopper Beam Engine </a:t>
            </a:r>
          </a:p>
        </p:txBody>
      </p:sp>
      <p:sp>
        <p:nvSpPr>
          <p:cNvPr id="3" name="Subtitle 2">
            <a:extLst>
              <a:ext uri="{FF2B5EF4-FFF2-40B4-BE49-F238E27FC236}">
                <a16:creationId xmlns:a16="http://schemas.microsoft.com/office/drawing/2014/main" id="{06272F6B-AAAF-48B9-80A0-B4D12925A04A}"/>
              </a:ext>
            </a:extLst>
          </p:cNvPr>
          <p:cNvSpPr>
            <a:spLocks noGrp="1"/>
          </p:cNvSpPr>
          <p:nvPr>
            <p:ph type="subTitle" idx="1"/>
          </p:nvPr>
        </p:nvSpPr>
        <p:spPr>
          <a:xfrm>
            <a:off x="2692398" y="3657597"/>
            <a:ext cx="6815669" cy="1515532"/>
          </a:xfrm>
        </p:spPr>
        <p:txBody>
          <a:bodyPr>
            <a:normAutofit fontScale="92500" lnSpcReduction="20000"/>
          </a:bodyPr>
          <a:lstStyle/>
          <a:p>
            <a:r>
              <a:rPr lang="en-US" dirty="0"/>
              <a:t>Prepared By:</a:t>
            </a:r>
          </a:p>
          <a:p>
            <a:r>
              <a:rPr lang="en-US" dirty="0"/>
              <a:t>Supervised By:</a:t>
            </a:r>
          </a:p>
          <a:p>
            <a:r>
              <a:rPr lang="en-US" dirty="0"/>
              <a:t>Course::</a:t>
            </a:r>
          </a:p>
          <a:p>
            <a:r>
              <a:rPr lang="en-US" dirty="0"/>
              <a:t>Date: </a:t>
            </a:r>
          </a:p>
        </p:txBody>
      </p:sp>
    </p:spTree>
    <p:extLst>
      <p:ext uri="{BB962C8B-B14F-4D97-AF65-F5344CB8AC3E}">
        <p14:creationId xmlns:p14="http://schemas.microsoft.com/office/powerpoint/2010/main" val="25476242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1A780-59B3-4EA2-B12F-00D813A7CC45}"/>
              </a:ext>
            </a:extLst>
          </p:cNvPr>
          <p:cNvSpPr>
            <a:spLocks noGrp="1"/>
          </p:cNvSpPr>
          <p:nvPr>
            <p:ph type="title"/>
          </p:nvPr>
        </p:nvSpPr>
        <p:spPr/>
        <p:txBody>
          <a:bodyPr/>
          <a:lstStyle/>
          <a:p>
            <a:r>
              <a:rPr lang="en-US" dirty="0"/>
              <a:t>References </a:t>
            </a:r>
          </a:p>
        </p:txBody>
      </p:sp>
      <p:sp>
        <p:nvSpPr>
          <p:cNvPr id="3" name="Content Placeholder 2">
            <a:extLst>
              <a:ext uri="{FF2B5EF4-FFF2-40B4-BE49-F238E27FC236}">
                <a16:creationId xmlns:a16="http://schemas.microsoft.com/office/drawing/2014/main" id="{06CF048D-3384-4A5A-80BF-B5E8A648F716}"/>
              </a:ext>
            </a:extLst>
          </p:cNvPr>
          <p:cNvSpPr>
            <a:spLocks noGrp="1"/>
          </p:cNvSpPr>
          <p:nvPr>
            <p:ph idx="1"/>
          </p:nvPr>
        </p:nvSpPr>
        <p:spPr/>
        <p:txBody>
          <a:bodyPr>
            <a:normAutofit fontScale="85000" lnSpcReduction="20000"/>
          </a:bodyPr>
          <a:lstStyle/>
          <a:p>
            <a:r>
              <a:rPr lang="en-US" dirty="0" err="1"/>
              <a:t>Frenken</a:t>
            </a:r>
            <a:r>
              <a:rPr lang="en-US" dirty="0"/>
              <a:t>, K. (2004). The early development of the steam engine: an evolutionary interpretation using complexity theory. Industrial And Corporate Change, 13(2), 419-450. </a:t>
            </a:r>
            <a:r>
              <a:rPr lang="en-US" dirty="0" err="1"/>
              <a:t>doi</a:t>
            </a:r>
            <a:r>
              <a:rPr lang="en-US" dirty="0"/>
              <a:t>: 10.1093/</a:t>
            </a:r>
            <a:r>
              <a:rPr lang="en-US" dirty="0" err="1"/>
              <a:t>icc</a:t>
            </a:r>
            <a:r>
              <a:rPr lang="en-US" dirty="0"/>
              <a:t>/dth017</a:t>
            </a:r>
          </a:p>
          <a:p>
            <a:r>
              <a:rPr lang="en-US" dirty="0"/>
              <a:t>Thurston, R. (1899). THEORY OF THE STEAM ENGINE. Science, 9(227), 659-659. </a:t>
            </a:r>
            <a:r>
              <a:rPr lang="en-US" dirty="0" err="1"/>
              <a:t>doi</a:t>
            </a:r>
            <a:r>
              <a:rPr lang="en-US" dirty="0"/>
              <a:t>: 10.1126/science.9.227.659</a:t>
            </a:r>
          </a:p>
          <a:p>
            <a:r>
              <a:rPr lang="en-US" dirty="0"/>
              <a:t>A model single cylinder Grasshopper beam engine,. (2018). Retrieved 23 April 2021, from https://www.christies.com/en/lot/lot-769604</a:t>
            </a:r>
          </a:p>
          <a:p>
            <a:r>
              <a:rPr lang="en-US" dirty="0"/>
              <a:t>Polly Model Engineering: Stationary Engine Kits - Anthony Mount Models. (2021). Retrieved 23 April 2021, from https://www.pollymodelengineering.co.uk/sections/stationary-engines/anthony-mount-models/easton-Andersons-Grasshopper-Beam-Engine.asp</a:t>
            </a:r>
          </a:p>
          <a:p>
            <a:endParaRPr lang="en-US" dirty="0"/>
          </a:p>
        </p:txBody>
      </p:sp>
    </p:spTree>
    <p:extLst>
      <p:ext uri="{BB962C8B-B14F-4D97-AF65-F5344CB8AC3E}">
        <p14:creationId xmlns:p14="http://schemas.microsoft.com/office/powerpoint/2010/main" val="35505666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553E8-9226-43EE-B71D-B1B5475AD929}"/>
              </a:ext>
            </a:extLst>
          </p:cNvPr>
          <p:cNvSpPr>
            <a:spLocks noGrp="1"/>
          </p:cNvSpPr>
          <p:nvPr>
            <p:ph type="title"/>
          </p:nvPr>
        </p:nvSpPr>
        <p:spPr/>
        <p:txBody>
          <a:bodyPr/>
          <a:lstStyle/>
          <a:p>
            <a:r>
              <a:rPr lang="en-US" dirty="0"/>
              <a:t>Introduction </a:t>
            </a:r>
          </a:p>
        </p:txBody>
      </p:sp>
      <p:sp>
        <p:nvSpPr>
          <p:cNvPr id="3" name="Content Placeholder 2">
            <a:extLst>
              <a:ext uri="{FF2B5EF4-FFF2-40B4-BE49-F238E27FC236}">
                <a16:creationId xmlns:a16="http://schemas.microsoft.com/office/drawing/2014/main" id="{7F8A5495-B43A-4CCA-A731-4B3E604B9FF0}"/>
              </a:ext>
            </a:extLst>
          </p:cNvPr>
          <p:cNvSpPr>
            <a:spLocks noGrp="1"/>
          </p:cNvSpPr>
          <p:nvPr>
            <p:ph idx="1"/>
          </p:nvPr>
        </p:nvSpPr>
        <p:spPr/>
        <p:txBody>
          <a:bodyPr/>
          <a:lstStyle/>
          <a:p>
            <a:r>
              <a:rPr lang="en-US" dirty="0"/>
              <a:t>Steam engines have been developed over the years to help convert thermal energy to kinetic energy. </a:t>
            </a:r>
          </a:p>
          <a:p>
            <a:r>
              <a:rPr lang="en-US" dirty="0"/>
              <a:t>First grasshopper beam engine was developed by William Murdoch in 1784. </a:t>
            </a:r>
          </a:p>
          <a:p>
            <a:r>
              <a:rPr lang="en-US" dirty="0"/>
              <a:t>The beam in a grasshopper beam engine is 1 ¾ times longer than the total stroke length. </a:t>
            </a:r>
          </a:p>
          <a:p>
            <a:r>
              <a:rPr lang="en-US" dirty="0"/>
              <a:t>Beam is guided in a straight line by a parallel movement device. </a:t>
            </a:r>
          </a:p>
          <a:p>
            <a:r>
              <a:rPr lang="en-US" dirty="0"/>
              <a:t>The model is rigid, compact, and simple. </a:t>
            </a:r>
          </a:p>
        </p:txBody>
      </p:sp>
    </p:spTree>
    <p:extLst>
      <p:ext uri="{BB962C8B-B14F-4D97-AF65-F5344CB8AC3E}">
        <p14:creationId xmlns:p14="http://schemas.microsoft.com/office/powerpoint/2010/main" val="15610458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93319-CD6B-46FE-8A10-B1945E8C33BB}"/>
              </a:ext>
            </a:extLst>
          </p:cNvPr>
          <p:cNvSpPr>
            <a:spLocks noGrp="1"/>
          </p:cNvSpPr>
          <p:nvPr>
            <p:ph type="title"/>
          </p:nvPr>
        </p:nvSpPr>
        <p:spPr/>
        <p:txBody>
          <a:bodyPr/>
          <a:lstStyle/>
          <a:p>
            <a:r>
              <a:rPr lang="en-US" dirty="0"/>
              <a:t>Introduction </a:t>
            </a:r>
            <a:r>
              <a:rPr lang="en-US" dirty="0" err="1"/>
              <a:t>cont</a:t>
            </a:r>
            <a:r>
              <a:rPr lang="en-US" dirty="0"/>
              <a:t>’ </a:t>
            </a:r>
          </a:p>
        </p:txBody>
      </p:sp>
      <p:sp>
        <p:nvSpPr>
          <p:cNvPr id="3" name="Content Placeholder 2">
            <a:extLst>
              <a:ext uri="{FF2B5EF4-FFF2-40B4-BE49-F238E27FC236}">
                <a16:creationId xmlns:a16="http://schemas.microsoft.com/office/drawing/2014/main" id="{4194455B-23B4-4821-BB16-55E661C39B26}"/>
              </a:ext>
            </a:extLst>
          </p:cNvPr>
          <p:cNvSpPr>
            <a:spLocks noGrp="1"/>
          </p:cNvSpPr>
          <p:nvPr>
            <p:ph idx="1"/>
          </p:nvPr>
        </p:nvSpPr>
        <p:spPr>
          <a:xfrm>
            <a:off x="1295401" y="2556931"/>
            <a:ext cx="9601196" cy="3767669"/>
          </a:xfrm>
        </p:spPr>
        <p:txBody>
          <a:bodyPr/>
          <a:lstStyle/>
          <a:p>
            <a:r>
              <a:rPr lang="en-US" dirty="0"/>
              <a:t>Steam beam engine generally made from a rectangular frame fused with a lattice or crossed struts. </a:t>
            </a:r>
          </a:p>
          <a:p>
            <a:pPr lvl="1" algn="ctr"/>
            <a:r>
              <a:rPr lang="en-US" dirty="0"/>
              <a:t>Figure 1: Steam beam engine (</a:t>
            </a:r>
            <a:r>
              <a:rPr lang="en-US" dirty="0" err="1"/>
              <a:t>Frenken</a:t>
            </a:r>
            <a:r>
              <a:rPr lang="en-US" dirty="0"/>
              <a:t>, 2004).</a:t>
            </a:r>
          </a:p>
        </p:txBody>
      </p:sp>
      <p:pic>
        <p:nvPicPr>
          <p:cNvPr id="5" name="Picture 4">
            <a:extLst>
              <a:ext uri="{FF2B5EF4-FFF2-40B4-BE49-F238E27FC236}">
                <a16:creationId xmlns:a16="http://schemas.microsoft.com/office/drawing/2014/main" id="{616D8C4E-A643-4D8A-A699-F22053B69E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1" y="3429000"/>
            <a:ext cx="4562475" cy="2895601"/>
          </a:xfrm>
          <a:prstGeom prst="rect">
            <a:avLst/>
          </a:prstGeom>
        </p:spPr>
      </p:pic>
    </p:spTree>
    <p:extLst>
      <p:ext uri="{BB962C8B-B14F-4D97-AF65-F5344CB8AC3E}">
        <p14:creationId xmlns:p14="http://schemas.microsoft.com/office/powerpoint/2010/main" val="21641114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30819-90D6-42E3-8F4D-5907BF00617B}"/>
              </a:ext>
            </a:extLst>
          </p:cNvPr>
          <p:cNvSpPr>
            <a:spLocks noGrp="1"/>
          </p:cNvSpPr>
          <p:nvPr>
            <p:ph type="title"/>
          </p:nvPr>
        </p:nvSpPr>
        <p:spPr/>
        <p:txBody>
          <a:bodyPr/>
          <a:lstStyle/>
          <a:p>
            <a:r>
              <a:rPr lang="en-US" dirty="0"/>
              <a:t>Components’ Design</a:t>
            </a:r>
          </a:p>
        </p:txBody>
      </p:sp>
      <p:sp>
        <p:nvSpPr>
          <p:cNvPr id="3" name="Content Placeholder 2">
            <a:extLst>
              <a:ext uri="{FF2B5EF4-FFF2-40B4-BE49-F238E27FC236}">
                <a16:creationId xmlns:a16="http://schemas.microsoft.com/office/drawing/2014/main" id="{0DA29A6C-EDB0-4BA5-9FCD-9B8DF3916E3D}"/>
              </a:ext>
            </a:extLst>
          </p:cNvPr>
          <p:cNvSpPr>
            <a:spLocks noGrp="1"/>
          </p:cNvSpPr>
          <p:nvPr>
            <p:ph idx="1"/>
          </p:nvPr>
        </p:nvSpPr>
        <p:spPr/>
        <p:txBody>
          <a:bodyPr/>
          <a:lstStyle/>
          <a:p>
            <a:r>
              <a:rPr lang="en-US" dirty="0"/>
              <a:t>The grasshopper beam engine is made of several components. </a:t>
            </a:r>
          </a:p>
          <a:p>
            <a:r>
              <a:rPr lang="en-US" dirty="0"/>
              <a:t>These include the base, the crankshaft, the beam, crosshead, the moving leg, cylinder and piston, and the flywheel. </a:t>
            </a:r>
          </a:p>
          <a:p>
            <a:r>
              <a:rPr lang="en-US" dirty="0"/>
              <a:t>Each of these materials is made of a different material, which determines its stability and the ability to function optimally. </a:t>
            </a:r>
          </a:p>
        </p:txBody>
      </p:sp>
    </p:spTree>
    <p:extLst>
      <p:ext uri="{BB962C8B-B14F-4D97-AF65-F5344CB8AC3E}">
        <p14:creationId xmlns:p14="http://schemas.microsoft.com/office/powerpoint/2010/main" val="4426630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94BE0-72E2-4CB7-A07F-C0494513E4EB}"/>
              </a:ext>
            </a:extLst>
          </p:cNvPr>
          <p:cNvSpPr>
            <a:spLocks noGrp="1"/>
          </p:cNvSpPr>
          <p:nvPr>
            <p:ph type="title"/>
          </p:nvPr>
        </p:nvSpPr>
        <p:spPr/>
        <p:txBody>
          <a:bodyPr/>
          <a:lstStyle/>
          <a:p>
            <a:r>
              <a:rPr lang="en-US" dirty="0"/>
              <a:t>Material Selection</a:t>
            </a:r>
          </a:p>
        </p:txBody>
      </p:sp>
      <p:sp>
        <p:nvSpPr>
          <p:cNvPr id="3" name="Content Placeholder 2">
            <a:extLst>
              <a:ext uri="{FF2B5EF4-FFF2-40B4-BE49-F238E27FC236}">
                <a16:creationId xmlns:a16="http://schemas.microsoft.com/office/drawing/2014/main" id="{EBC9FEF9-7AAF-4B9F-85CC-8A649EE4A24C}"/>
              </a:ext>
            </a:extLst>
          </p:cNvPr>
          <p:cNvSpPr>
            <a:spLocks noGrp="1"/>
          </p:cNvSpPr>
          <p:nvPr>
            <p:ph idx="1"/>
          </p:nvPr>
        </p:nvSpPr>
        <p:spPr/>
        <p:txBody>
          <a:bodyPr/>
          <a:lstStyle/>
          <a:p>
            <a:r>
              <a:rPr lang="en-US" dirty="0"/>
              <a:t>Most widely used steel is mild steel because it is cheaper, weldable, very hard, and durable. </a:t>
            </a:r>
          </a:p>
          <a:p>
            <a:r>
              <a:rPr lang="en-US" dirty="0"/>
              <a:t>Stainless steel, on the other hand, has a high chromium content making it resistant to corrosion, strong, durable, resistant to temperature changes, easy to fabricate, and form. </a:t>
            </a:r>
          </a:p>
        </p:txBody>
      </p:sp>
    </p:spTree>
    <p:extLst>
      <p:ext uri="{BB962C8B-B14F-4D97-AF65-F5344CB8AC3E}">
        <p14:creationId xmlns:p14="http://schemas.microsoft.com/office/powerpoint/2010/main" val="37066166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F1C3B-DDFE-47F2-9C59-82E8C5ECA273}"/>
              </a:ext>
            </a:extLst>
          </p:cNvPr>
          <p:cNvSpPr>
            <a:spLocks noGrp="1"/>
          </p:cNvSpPr>
          <p:nvPr>
            <p:ph type="title"/>
          </p:nvPr>
        </p:nvSpPr>
        <p:spPr/>
        <p:txBody>
          <a:bodyPr/>
          <a:lstStyle/>
          <a:p>
            <a:r>
              <a:rPr lang="en-US" dirty="0"/>
              <a:t>Manufacturing Procedure </a:t>
            </a:r>
          </a:p>
        </p:txBody>
      </p:sp>
      <p:sp>
        <p:nvSpPr>
          <p:cNvPr id="3" name="Content Placeholder 2">
            <a:extLst>
              <a:ext uri="{FF2B5EF4-FFF2-40B4-BE49-F238E27FC236}">
                <a16:creationId xmlns:a16="http://schemas.microsoft.com/office/drawing/2014/main" id="{C5E46DC8-D369-4146-B968-9D3A36589787}"/>
              </a:ext>
            </a:extLst>
          </p:cNvPr>
          <p:cNvSpPr>
            <a:spLocks noGrp="1"/>
          </p:cNvSpPr>
          <p:nvPr>
            <p:ph idx="1"/>
          </p:nvPr>
        </p:nvSpPr>
        <p:spPr/>
        <p:txBody>
          <a:bodyPr/>
          <a:lstStyle/>
          <a:p>
            <a:r>
              <a:rPr lang="en-US" dirty="0"/>
              <a:t>Casting – easy, simple, and cheap. It is based on converting metal to a liquid by raising its temperature and pouring the liquid into a mold, where it is shaped. </a:t>
            </a:r>
          </a:p>
          <a:p>
            <a:r>
              <a:rPr lang="en-US" dirty="0"/>
              <a:t>Milling machine used to shape metal parts. Also, used to remove excess metal parts. </a:t>
            </a:r>
          </a:p>
          <a:p>
            <a:r>
              <a:rPr lang="en-US" dirty="0"/>
              <a:t>Drilling process – used to make holes in metal pieces. Requires high pressure. </a:t>
            </a:r>
          </a:p>
        </p:txBody>
      </p:sp>
    </p:spTree>
    <p:extLst>
      <p:ext uri="{BB962C8B-B14F-4D97-AF65-F5344CB8AC3E}">
        <p14:creationId xmlns:p14="http://schemas.microsoft.com/office/powerpoint/2010/main" val="40019472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D64C1-372F-4EB3-8421-94EC1998B74B}"/>
              </a:ext>
            </a:extLst>
          </p:cNvPr>
          <p:cNvSpPr>
            <a:spLocks noGrp="1"/>
          </p:cNvSpPr>
          <p:nvPr>
            <p:ph type="title"/>
          </p:nvPr>
        </p:nvSpPr>
        <p:spPr/>
        <p:txBody>
          <a:bodyPr/>
          <a:lstStyle/>
          <a:p>
            <a:r>
              <a:rPr lang="en-US" dirty="0"/>
              <a:t>Kinematic Analysis</a:t>
            </a:r>
          </a:p>
        </p:txBody>
      </p:sp>
      <p:sp>
        <p:nvSpPr>
          <p:cNvPr id="3" name="Content Placeholder 2">
            <a:extLst>
              <a:ext uri="{FF2B5EF4-FFF2-40B4-BE49-F238E27FC236}">
                <a16:creationId xmlns:a16="http://schemas.microsoft.com/office/drawing/2014/main" id="{0FF699BE-4C6C-415B-941C-7E8606F19553}"/>
              </a:ext>
            </a:extLst>
          </p:cNvPr>
          <p:cNvSpPr>
            <a:spLocks noGrp="1"/>
          </p:cNvSpPr>
          <p:nvPr>
            <p:ph idx="1"/>
          </p:nvPr>
        </p:nvSpPr>
        <p:spPr/>
        <p:txBody>
          <a:bodyPr>
            <a:normAutofit fontScale="92500" lnSpcReduction="10000"/>
          </a:bodyPr>
          <a:lstStyle/>
          <a:p>
            <a:r>
              <a:rPr lang="en-US" dirty="0"/>
              <a:t>There are different displacements, velocities, and accelerations of the arms. </a:t>
            </a:r>
          </a:p>
          <a:p>
            <a:r>
              <a:rPr lang="en-US" dirty="0"/>
              <a:t>Displacement – two critical positions. First critical position; DE is above O4; second critical position, DE is below O4. Links of displacement are OA, OC, OD, DE, and FF’. </a:t>
            </a:r>
          </a:p>
          <a:p>
            <a:r>
              <a:rPr lang="en-US" dirty="0"/>
              <a:t>Velocity – V=</a:t>
            </a:r>
            <a:r>
              <a:rPr lang="el-GR" dirty="0"/>
              <a:t>ω</a:t>
            </a:r>
            <a:r>
              <a:rPr lang="en-US" dirty="0"/>
              <a:t>R=1*213=213 cm/s</a:t>
            </a:r>
          </a:p>
          <a:p>
            <a:r>
              <a:rPr lang="en-US" dirty="0"/>
              <a:t>Links of velocity are – OC, DC, OD, CB, BA, OA, and OE.</a:t>
            </a:r>
          </a:p>
          <a:p>
            <a:r>
              <a:rPr lang="en-US" dirty="0"/>
              <a:t>Acceleration - </a:t>
            </a:r>
            <a:r>
              <a:rPr lang="pt-BR" dirty="0"/>
              <a:t>a_n=V^2/R. </a:t>
            </a:r>
          </a:p>
          <a:p>
            <a:r>
              <a:rPr lang="en-US" dirty="0"/>
              <a:t>Links of acceleration are OC, DC, OD, CB, BA, OA, and OE. </a:t>
            </a:r>
          </a:p>
        </p:txBody>
      </p:sp>
    </p:spTree>
    <p:extLst>
      <p:ext uri="{BB962C8B-B14F-4D97-AF65-F5344CB8AC3E}">
        <p14:creationId xmlns:p14="http://schemas.microsoft.com/office/powerpoint/2010/main" val="23479004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5F003-8EAC-4049-AA08-DE67FD857E68}"/>
              </a:ext>
            </a:extLst>
          </p:cNvPr>
          <p:cNvSpPr>
            <a:spLocks noGrp="1"/>
          </p:cNvSpPr>
          <p:nvPr>
            <p:ph type="title"/>
          </p:nvPr>
        </p:nvSpPr>
        <p:spPr/>
        <p:txBody>
          <a:bodyPr/>
          <a:lstStyle/>
          <a:p>
            <a:r>
              <a:rPr lang="en-US" dirty="0"/>
              <a:t>Kinetic Analysis</a:t>
            </a:r>
          </a:p>
        </p:txBody>
      </p:sp>
      <p:sp>
        <p:nvSpPr>
          <p:cNvPr id="3" name="Content Placeholder 2">
            <a:extLst>
              <a:ext uri="{FF2B5EF4-FFF2-40B4-BE49-F238E27FC236}">
                <a16:creationId xmlns:a16="http://schemas.microsoft.com/office/drawing/2014/main" id="{DA7D0446-12C2-4B6D-AF10-59FBCFFDDECD}"/>
              </a:ext>
            </a:extLst>
          </p:cNvPr>
          <p:cNvSpPr>
            <a:spLocks noGrp="1"/>
          </p:cNvSpPr>
          <p:nvPr>
            <p:ph idx="1"/>
          </p:nvPr>
        </p:nvSpPr>
        <p:spPr/>
        <p:txBody>
          <a:bodyPr/>
          <a:lstStyle/>
          <a:p>
            <a:r>
              <a:rPr lang="en-US" dirty="0"/>
              <a:t>The kinetic energy changes from one link to another. </a:t>
            </a:r>
          </a:p>
          <a:p>
            <a:r>
              <a:rPr lang="en-US" dirty="0"/>
              <a:t>It increases from link 1 to link 4 and remains constant up to link 6. </a:t>
            </a:r>
          </a:p>
          <a:p>
            <a:r>
              <a:rPr lang="en-US" dirty="0"/>
              <a:t>In link 1, the kinetic force is 150 KN, 705 KN for link 2, 721 KN for link 3, 721 KN for link 4, 721 KN for link 5, and 721 KN for link 6. </a:t>
            </a:r>
          </a:p>
        </p:txBody>
      </p:sp>
    </p:spTree>
    <p:extLst>
      <p:ext uri="{BB962C8B-B14F-4D97-AF65-F5344CB8AC3E}">
        <p14:creationId xmlns:p14="http://schemas.microsoft.com/office/powerpoint/2010/main" val="3194733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904D1-C238-4A17-9E98-F8405F6A19B9}"/>
              </a:ext>
            </a:extLst>
          </p:cNvPr>
          <p:cNvSpPr>
            <a:spLocks noGrp="1"/>
          </p:cNvSpPr>
          <p:nvPr>
            <p:ph type="title"/>
          </p:nvPr>
        </p:nvSpPr>
        <p:spPr/>
        <p:txBody>
          <a:bodyPr/>
          <a:lstStyle/>
          <a:p>
            <a:r>
              <a:rPr lang="en-US" dirty="0"/>
              <a:t>Conclusion </a:t>
            </a:r>
          </a:p>
        </p:txBody>
      </p:sp>
      <p:sp>
        <p:nvSpPr>
          <p:cNvPr id="3" name="Content Placeholder 2">
            <a:extLst>
              <a:ext uri="{FF2B5EF4-FFF2-40B4-BE49-F238E27FC236}">
                <a16:creationId xmlns:a16="http://schemas.microsoft.com/office/drawing/2014/main" id="{51C7993C-3AAC-42B5-9198-66D93C28768E}"/>
              </a:ext>
            </a:extLst>
          </p:cNvPr>
          <p:cNvSpPr>
            <a:spLocks noGrp="1"/>
          </p:cNvSpPr>
          <p:nvPr>
            <p:ph idx="1"/>
          </p:nvPr>
        </p:nvSpPr>
        <p:spPr/>
        <p:txBody>
          <a:bodyPr/>
          <a:lstStyle/>
          <a:p>
            <a:r>
              <a:rPr lang="en-US" dirty="0"/>
              <a:t>Grasshopper beam engine plays a critical role in portraying how energy is converted from one form to another. </a:t>
            </a:r>
          </a:p>
          <a:p>
            <a:r>
              <a:rPr lang="en-US" dirty="0"/>
              <a:t>It is made of different components, including the base, the crankshaft, the beam, crosshead, the moving leg, cylinder and piston, and the flywheel. </a:t>
            </a:r>
          </a:p>
          <a:p>
            <a:r>
              <a:rPr lang="en-US" dirty="0"/>
              <a:t>Materials used can be mild steel and stainless steel. </a:t>
            </a:r>
          </a:p>
          <a:p>
            <a:r>
              <a:rPr lang="en-US" dirty="0"/>
              <a:t>There are three main manufacturing procedures, including casting, milling, and drilling. </a:t>
            </a:r>
          </a:p>
          <a:p>
            <a:endParaRPr lang="en-US" dirty="0"/>
          </a:p>
        </p:txBody>
      </p:sp>
    </p:spTree>
    <p:extLst>
      <p:ext uri="{BB962C8B-B14F-4D97-AF65-F5344CB8AC3E}">
        <p14:creationId xmlns:p14="http://schemas.microsoft.com/office/powerpoint/2010/main" val="241451301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51</TotalTime>
  <Words>698</Words>
  <Application>Microsoft Office PowerPoint</Application>
  <PresentationFormat>Widescreen</PresentationFormat>
  <Paragraphs>46</Paragraphs>
  <Slides>10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Garamond</vt:lpstr>
      <vt:lpstr>Organic</vt:lpstr>
      <vt:lpstr>Grasshopper Beam Engine </vt:lpstr>
      <vt:lpstr>Introduction </vt:lpstr>
      <vt:lpstr>Introduction cont’ </vt:lpstr>
      <vt:lpstr>Components’ Design</vt:lpstr>
      <vt:lpstr>Material Selection</vt:lpstr>
      <vt:lpstr>Manufacturing Procedure </vt:lpstr>
      <vt:lpstr>Kinematic Analysis</vt:lpstr>
      <vt:lpstr>Kinetic Analysis</vt:lpstr>
      <vt:lpstr>Conclusion </vt:lpstr>
      <vt:lpstr>References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Grasshopper Beam Engine</dc:title>
  <dc:creator>lazarus junior</dc:creator>
  <cp:lastModifiedBy>lazarus junior</cp:lastModifiedBy>
  <cp:revision>24</cp:revision>
  <dcterms:created xsi:type="dcterms:W3CDTF">2021-06-04T01:57:17Z</dcterms:created>
  <dcterms:modified xsi:type="dcterms:W3CDTF">2021-06-04T02:49:05Z</dcterms:modified>
</cp:coreProperties>
</file>